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6AF-4A22-9226-F97EF10BEF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6AF-4A22-9226-F97EF10BEF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6AF-4A22-9226-F97EF10BEFCE}"/>
              </c:ext>
            </c:extLst>
          </c:dPt>
          <c:cat>
            <c:strRef>
              <c:f>Лист1!$A$2:$A$4</c:f>
              <c:strCache>
                <c:ptCount val="3"/>
                <c:pt idx="0">
                  <c:v>Достатній</c:v>
                </c:pt>
                <c:pt idx="1">
                  <c:v>Середній</c:v>
                </c:pt>
                <c:pt idx="2">
                  <c:v>Початковий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0.44</c:v>
                </c:pt>
                <c:pt idx="1">
                  <c:v>0.4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AF-4A22-9226-F97EF10BE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 кл.</c:v>
                </c:pt>
                <c:pt idx="1">
                  <c:v>6 кл.</c:v>
                </c:pt>
                <c:pt idx="2">
                  <c:v>7 кл.</c:v>
                </c:pt>
                <c:pt idx="3">
                  <c:v>8 кл.</c:v>
                </c:pt>
                <c:pt idx="4">
                  <c:v>9 кл.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55.6</c:v>
                </c:pt>
                <c:pt idx="1">
                  <c:v>45.5</c:v>
                </c:pt>
                <c:pt idx="2">
                  <c:v>74.7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A-4EE9-832D-426E2D4961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 кл.</c:v>
                </c:pt>
                <c:pt idx="1">
                  <c:v>6 кл.</c:v>
                </c:pt>
                <c:pt idx="2">
                  <c:v>7 кл.</c:v>
                </c:pt>
                <c:pt idx="3">
                  <c:v>8 кл.</c:v>
                </c:pt>
                <c:pt idx="4">
                  <c:v>9 кл.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33.1</c:v>
                </c:pt>
                <c:pt idx="1">
                  <c:v>45.5</c:v>
                </c:pt>
                <c:pt idx="2">
                  <c:v>25.3</c:v>
                </c:pt>
                <c:pt idx="3">
                  <c:v>60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1A-4EE9-832D-426E2D4961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 кл.</c:v>
                </c:pt>
                <c:pt idx="1">
                  <c:v>6 кл.</c:v>
                </c:pt>
                <c:pt idx="2">
                  <c:v>7 кл.</c:v>
                </c:pt>
                <c:pt idx="3">
                  <c:v>8 кл.</c:v>
                </c:pt>
                <c:pt idx="4">
                  <c:v>9 кл.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11.1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1A-4EE9-832D-426E2D4961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68768"/>
        <c:axId val="71170304"/>
      </c:barChart>
      <c:catAx>
        <c:axId val="71168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1170304"/>
        <c:crosses val="autoZero"/>
        <c:auto val="1"/>
        <c:lblAlgn val="ctr"/>
        <c:lblOffset val="100"/>
        <c:noMultiLvlLbl val="0"/>
      </c:catAx>
      <c:valAx>
        <c:axId val="7117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168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Сформованість</a:t>
            </a:r>
            <a:r>
              <a:rPr lang="ru-RU" dirty="0"/>
              <a:t>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4-х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Сформовано</c:v>
                </c:pt>
                <c:pt idx="1">
                  <c:v>Не сформовано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%">
                  <c:v>0.77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5-45B6-A133-EA9A1DCBB2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96189538807652E-2"/>
          <c:y val="4.2617473244257263E-2"/>
          <c:w val="0.9542038104611924"/>
          <c:h val="0.87332470569097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Достатній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2021-2022 н.р</c:v>
                </c:pt>
                <c:pt idx="1">
                  <c:v>2022-2023 н.р.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0B-429B-8385-49FDF059BB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Середній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2021-2022 н.р</c:v>
                </c:pt>
                <c:pt idx="1">
                  <c:v>2022-2023 н.р.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40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0B-429B-8385-49FDF059BBE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Початковий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2021-2022 н.р</c:v>
                </c:pt>
                <c:pt idx="1">
                  <c:v>2022-2023 н.р.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0B-429B-8385-49FDF059B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6812704"/>
        <c:axId val="1926811040"/>
      </c:barChart>
      <c:catAx>
        <c:axId val="192681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6811040"/>
        <c:crosses val="autoZero"/>
        <c:auto val="1"/>
        <c:lblAlgn val="ctr"/>
        <c:lblOffset val="100"/>
        <c:noMultiLvlLbl val="0"/>
      </c:catAx>
      <c:valAx>
        <c:axId val="192681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681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</a:t>
            </a:r>
            <a:r>
              <a:rPr lang="uk-UA"/>
              <a:t>спішність</a:t>
            </a:r>
            <a:r>
              <a:rPr lang="uk-UA" baseline="0"/>
              <a:t> учнів по класах за ІІ семестр 2021-2022 н.р. (за середнім балом)</a:t>
            </a:r>
            <a:endParaRPr lang="ru-RU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середній бал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6.4</c:v>
                </c:pt>
                <c:pt idx="1">
                  <c:v>7</c:v>
                </c:pt>
                <c:pt idx="2">
                  <c:v>7.2</c:v>
                </c:pt>
                <c:pt idx="3">
                  <c:v>6.3</c:v>
                </c:pt>
                <c:pt idx="4">
                  <c:v>6.9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99-46D7-9A96-496A254E53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310016"/>
        <c:axId val="71352320"/>
      </c:barChart>
      <c:catAx>
        <c:axId val="5631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352320"/>
        <c:crosses val="autoZero"/>
        <c:auto val="1"/>
        <c:lblAlgn val="ctr"/>
        <c:lblOffset val="100"/>
        <c:noMultiLvlLbl val="0"/>
      </c:catAx>
      <c:valAx>
        <c:axId val="71352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310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Рівні</a:t>
            </a:r>
            <a:r>
              <a:rPr lang="uk-UA" baseline="0"/>
              <a:t> навчальних досягнень учнів 4-10 класів за ІІ семестр 2021-2022 н.р.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учнів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Достатній</c:v>
                </c:pt>
                <c:pt idx="1">
                  <c:v>Середній</c:v>
                </c:pt>
                <c:pt idx="2">
                  <c:v>Початковий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C-4B29-8A1B-B81BFFA56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Рівні</a:t>
            </a:r>
            <a:r>
              <a:rPr lang="uk-UA" baseline="0"/>
              <a:t> навчальних досягнень учнів 10 класу Центру за ІІ семестр 2021-2022 н.р.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Достатній </c:v>
                </c:pt>
                <c:pt idx="1">
                  <c:v>Середній</c:v>
                </c:pt>
                <c:pt idx="2">
                  <c:v>Початковий </c:v>
                </c:pt>
                <c:pt idx="3">
                  <c:v>Високий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B-47B8-A625-5D8A231ED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Рівні</a:t>
            </a:r>
            <a:r>
              <a:rPr lang="uk-UA" baseline="0"/>
              <a:t> навчальних досягнень учнів 5-9 класів за ІІ семестр 2021-2022 н.р.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Достатній</c:v>
                </c:pt>
                <c:pt idx="1">
                  <c:v>Середній</c:v>
                </c:pt>
                <c:pt idx="2">
                  <c:v>Початковий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</c:v>
                </c:pt>
                <c:pt idx="1">
                  <c:v>26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2B-42D0-91DE-F78952F3E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Рівні</a:t>
            </a:r>
            <a:r>
              <a:rPr lang="uk-UA" baseline="0"/>
              <a:t> навчальних досягнень учнів 3-4 класів Центру за ІІ семестр 2021-2022 навчальний рік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Достатній</c:v>
                </c:pt>
                <c:pt idx="1">
                  <c:v>Середній</c:v>
                </c:pt>
                <c:pt idx="2">
                  <c:v>Початковий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9-4B64-84F8-170711C2A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Якість знань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827737678623504E-2"/>
          <c:y val="0.16300618672665917"/>
          <c:w val="0.78024223534558179"/>
          <c:h val="0.6851818522684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3 клас </c:v>
                </c:pt>
                <c:pt idx="1">
                  <c:v>4а клас</c:v>
                </c:pt>
                <c:pt idx="2">
                  <c:v>4б клас</c:v>
                </c:pt>
                <c:pt idx="3">
                  <c:v>5 клас</c:v>
                </c:pt>
                <c:pt idx="4">
                  <c:v>6 клас</c:v>
                </c:pt>
                <c:pt idx="5">
                  <c:v>7 клас</c:v>
                </c:pt>
                <c:pt idx="6">
                  <c:v>8 клас</c:v>
                </c:pt>
                <c:pt idx="7">
                  <c:v>9 клас</c:v>
                </c:pt>
                <c:pt idx="8">
                  <c:v>10 клас</c:v>
                </c:pt>
                <c:pt idx="9">
                  <c:v>3-10 клас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0.25</c:v>
                </c:pt>
                <c:pt idx="1">
                  <c:v>0.71</c:v>
                </c:pt>
                <c:pt idx="2">
                  <c:v>0.67</c:v>
                </c:pt>
                <c:pt idx="3">
                  <c:v>0.89</c:v>
                </c:pt>
                <c:pt idx="4">
                  <c:v>0.91</c:v>
                </c:pt>
                <c:pt idx="5">
                  <c:v>0.91</c:v>
                </c:pt>
                <c:pt idx="6">
                  <c:v>0.9</c:v>
                </c:pt>
                <c:pt idx="7">
                  <c:v>1</c:v>
                </c:pt>
                <c:pt idx="8">
                  <c:v>1</c:v>
                </c:pt>
                <c:pt idx="9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91-43A8-BE7E-75ED95F7D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034368"/>
        <c:axId val="71035904"/>
      </c:barChart>
      <c:catAx>
        <c:axId val="71034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1035904"/>
        <c:crosses val="autoZero"/>
        <c:auto val="1"/>
        <c:lblAlgn val="ctr"/>
        <c:lblOffset val="100"/>
        <c:noMultiLvlLbl val="0"/>
      </c:catAx>
      <c:valAx>
        <c:axId val="710359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1034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38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5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424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72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29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0696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28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41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32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32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7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13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04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01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43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3FD444B-382C-4BCD-AB30-FD42C2201BA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2F5B44A-CEA6-45D5-BAD3-25759AB28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304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468697" cy="2971801"/>
          </a:xfrm>
        </p:spPr>
        <p:txBody>
          <a:bodyPr/>
          <a:lstStyle/>
          <a:p>
            <a:pPr algn="ctr"/>
            <a:r>
              <a:rPr lang="ru-RU" b="1" i="1" dirty="0" err="1" smtClean="0">
                <a:solidFill>
                  <a:srgbClr val="C00000"/>
                </a:solidFill>
              </a:rPr>
              <a:t>Моніторинг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рівня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знань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здобувачів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освіти</a:t>
            </a:r>
            <a:r>
              <a:rPr lang="ru-RU" b="1" i="1" dirty="0" smtClean="0">
                <a:solidFill>
                  <a:srgbClr val="C00000"/>
                </a:solidFill>
              </a:rPr>
              <a:t> за 2021-2022 </a:t>
            </a:r>
            <a:r>
              <a:rPr lang="ru-RU" b="1" i="1" dirty="0" err="1" smtClean="0">
                <a:solidFill>
                  <a:srgbClr val="C00000"/>
                </a:solidFill>
              </a:rPr>
              <a:t>навчальний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рік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30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845769"/>
              </p:ext>
            </p:extLst>
          </p:nvPr>
        </p:nvGraphicFramePr>
        <p:xfrm>
          <a:off x="684212" y="685799"/>
          <a:ext cx="9415751" cy="530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288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89290"/>
              </p:ext>
            </p:extLst>
          </p:nvPr>
        </p:nvGraphicFramePr>
        <p:xfrm>
          <a:off x="684213" y="685799"/>
          <a:ext cx="9443460" cy="530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94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за 2021-2022 </a:t>
            </a:r>
            <a:r>
              <a:rPr lang="ru-RU" dirty="0" err="1" smtClean="0"/>
              <a:t>н.р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618858"/>
              </p:ext>
            </p:extLst>
          </p:nvPr>
        </p:nvGraphicFramePr>
        <p:xfrm>
          <a:off x="684213" y="685800"/>
          <a:ext cx="8986260" cy="3801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608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722146"/>
              </p:ext>
            </p:extLst>
          </p:nvPr>
        </p:nvGraphicFramePr>
        <p:xfrm>
          <a:off x="684213" y="685800"/>
          <a:ext cx="10066914" cy="4246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55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Порівняльна</a:t>
            </a:r>
            <a:r>
              <a:rPr lang="ru-RU" dirty="0" smtClean="0"/>
              <a:t> </a:t>
            </a:r>
            <a:r>
              <a:rPr lang="ru-RU" dirty="0" err="1" smtClean="0"/>
              <a:t>діаграма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684213" y="685800"/>
          <a:ext cx="8534400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25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84213" y="685800"/>
          <a:ext cx="8534400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99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441379"/>
              </p:ext>
            </p:extLst>
          </p:nvPr>
        </p:nvGraphicFramePr>
        <p:xfrm>
          <a:off x="684213" y="685799"/>
          <a:ext cx="10676514" cy="473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746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707810"/>
              </p:ext>
            </p:extLst>
          </p:nvPr>
        </p:nvGraphicFramePr>
        <p:xfrm>
          <a:off x="684213" y="685800"/>
          <a:ext cx="10122332" cy="514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00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794846"/>
              </p:ext>
            </p:extLst>
          </p:nvPr>
        </p:nvGraphicFramePr>
        <p:xfrm>
          <a:off x="684213" y="685799"/>
          <a:ext cx="9762114" cy="530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589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616902"/>
              </p:ext>
            </p:extLst>
          </p:nvPr>
        </p:nvGraphicFramePr>
        <p:xfrm>
          <a:off x="684212" y="685800"/>
          <a:ext cx="9734405" cy="514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687156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95</Words>
  <Application>Microsoft Office PowerPoint</Application>
  <PresentationFormat>Широкоэкранный</PresentationFormat>
  <Paragraphs>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Сектор</vt:lpstr>
      <vt:lpstr>Моніторинг рівня знань здобувачів освіти за 2021-2022 навчальний рік</vt:lpstr>
      <vt:lpstr>Рівні навчальних досягнень учнів за 2021-2022 н.р.</vt:lpstr>
      <vt:lpstr>Презентация PowerPoint</vt:lpstr>
      <vt:lpstr>Порівняльна діаграма рівня знань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Моніторинг рівня знань здобувачів освіти за 2021-2022 навчальний рік</dc:title>
  <dc:creator>User</dc:creator>
  <cp:lastModifiedBy>User</cp:lastModifiedBy>
  <cp:revision>2</cp:revision>
  <dcterms:created xsi:type="dcterms:W3CDTF">2023-02-21T07:55:57Z</dcterms:created>
  <dcterms:modified xsi:type="dcterms:W3CDTF">2023-02-21T08:07:33Z</dcterms:modified>
</cp:coreProperties>
</file>